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notesSlides/notesSlide6.xml" ContentType="application/vnd.openxmlformats-officedocument.presentationml.notesSlide+xml"/>
  <Override PartName="/ppt/tags/tag10.xml" ContentType="application/vnd.openxmlformats-officedocument.presentationml.tags+xml"/>
  <Override PartName="/ppt/notesSlides/notesSlide7.xml" ContentType="application/vnd.openxmlformats-officedocument.presentationml.notesSlide+xml"/>
  <Override PartName="/ppt/tags/tag11.xml" ContentType="application/vnd.openxmlformats-officedocument.presentationml.tags+xml"/>
  <Override PartName="/ppt/notesSlides/notesSlide8.xml" ContentType="application/vnd.openxmlformats-officedocument.presentationml.notesSlide+xml"/>
  <Override PartName="/ppt/tags/tag12.xml" ContentType="application/vnd.openxmlformats-officedocument.presentationml.tags+xml"/>
  <Override PartName="/ppt/notesSlides/notesSlide9.xml" ContentType="application/vnd.openxmlformats-officedocument.presentationml.notesSlide+xml"/>
  <Override PartName="/ppt/tags/tag13.xml" ContentType="application/vnd.openxmlformats-officedocument.presentationml.tags+xml"/>
  <Override PartName="/ppt/notesSlides/notesSlide10.xml" ContentType="application/vnd.openxmlformats-officedocument.presentationml.notesSlide+xml"/>
  <Override PartName="/ppt/tags/tag14.xml" ContentType="application/vnd.openxmlformats-officedocument.presentationml.tags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  <Override PartName="/ppt/notesSlides/notesSlide12.xml" ContentType="application/vnd.openxmlformats-officedocument.presentationml.notesSlide+xml"/>
  <Override PartName="/ppt/tags/tag16.xml" ContentType="application/vnd.openxmlformats-officedocument.presentationml.tags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36" r:id="rId2"/>
    <p:sldId id="358" r:id="rId3"/>
    <p:sldId id="365" r:id="rId4"/>
    <p:sldId id="359" r:id="rId5"/>
    <p:sldId id="366" r:id="rId6"/>
    <p:sldId id="367" r:id="rId7"/>
    <p:sldId id="368" r:id="rId8"/>
    <p:sldId id="369" r:id="rId9"/>
    <p:sldId id="370" r:id="rId10"/>
    <p:sldId id="371" r:id="rId11"/>
    <p:sldId id="372" r:id="rId12"/>
    <p:sldId id="373" r:id="rId13"/>
    <p:sldId id="356" r:id="rId14"/>
  </p:sldIdLst>
  <p:sldSz cx="9144000" cy="6858000" type="screen4x3"/>
  <p:notesSz cx="6797675" cy="9926638"/>
  <p:custDataLst>
    <p:tags r:id="rId17"/>
  </p:custDataLst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4" autoAdjust="0"/>
    <p:restoredTop sz="94660"/>
  </p:normalViewPr>
  <p:slideViewPr>
    <p:cSldViewPr>
      <p:cViewPr varScale="1">
        <p:scale>
          <a:sx n="105" d="100"/>
          <a:sy n="105" d="100"/>
        </p:scale>
        <p:origin x="-9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16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018CB-0DD9-4D3C-8485-9A0032740E69}" type="datetimeFigureOut">
              <a:rPr lang="pt-BR" smtClean="0"/>
              <a:pPr/>
              <a:t>29/10/2015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7F36A-B4CE-443E-A5BF-E2C4BFDCC50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8833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E30CF-D0DC-4317-ADCE-5050F98BD2C2}" type="datetimeFigureOut">
              <a:rPr lang="pt-BR" smtClean="0"/>
              <a:pPr/>
              <a:t>29/10/2015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FAEE7C-DFAC-4055-9963-CC05D55F1F6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8385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FAEE7C-DFAC-4055-9963-CC05D55F1F6A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FAEE7C-DFAC-4055-9963-CC05D55F1F6A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FAEE7C-DFAC-4055-9963-CC05D55F1F6A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FAEE7C-DFAC-4055-9963-CC05D55F1F6A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FAEE7C-DFAC-4055-9963-CC05D55F1F6A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FAEE7C-DFAC-4055-9963-CC05D55F1F6A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FAEE7C-DFAC-4055-9963-CC05D55F1F6A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FAEE7C-DFAC-4055-9963-CC05D55F1F6A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FAEE7C-DFAC-4055-9963-CC05D55F1F6A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FAEE7C-DFAC-4055-9963-CC05D55F1F6A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FAEE7C-DFAC-4055-9963-CC05D55F1F6A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FAEE7C-DFAC-4055-9963-CC05D55F1F6A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FAEE7C-DFAC-4055-9963-CC05D55F1F6A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jpe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E557A-3B75-4837-9D33-3E1C4C4167E3}" type="datetimeFigureOut">
              <a:rPr lang="pt-BR" smtClean="0"/>
              <a:pPr/>
              <a:t>29/10/2015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C506-1FD5-4555-8AE8-9AD861F2C93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E557A-3B75-4837-9D33-3E1C4C4167E3}" type="datetimeFigureOut">
              <a:rPr lang="pt-BR" smtClean="0"/>
              <a:pPr/>
              <a:t>29/10/2015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C506-1FD5-4555-8AE8-9AD861F2C93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E557A-3B75-4837-9D33-3E1C4C4167E3}" type="datetimeFigureOut">
              <a:rPr lang="pt-BR" smtClean="0"/>
              <a:pPr/>
              <a:t>29/10/2015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C506-1FD5-4555-8AE8-9AD861F2C93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!!!Do not delete this th-style object!!!!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466" y="1589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Slide do think-cell" r:id="rId4" imgW="270" imgH="270" progId="TCLayout.ActiveDocument.1">
                  <p:embed/>
                </p:oleObj>
              </mc:Choice>
              <mc:Fallback>
                <p:oleObj name="Slide do think-cell" r:id="rId4" imgW="270" imgH="270" progId="TCLayout.ActiveDocument.1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" y="1589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!!!Do not delete this text object!!!!_2" hidden="1"/>
          <p:cNvSpPr/>
          <p:nvPr/>
        </p:nvSpPr>
        <p:spPr>
          <a:xfrm>
            <a:off x="9205546" y="58738"/>
            <a:ext cx="29308" cy="31750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lnSpc>
                <a:spcPct val="93000"/>
              </a:lnSpc>
              <a:spcBef>
                <a:spcPts val="300"/>
              </a:spcBef>
              <a:defRPr/>
            </a:pPr>
            <a:r>
              <a:rPr lang="en-US" sz="200" dirty="0">
                <a:solidFill>
                  <a:schemeClr val="bg1"/>
                </a:solidFill>
                <a:sym typeface="+mn-lt"/>
              </a:rPr>
              <a:t>1</a:t>
            </a:r>
          </a:p>
        </p:txBody>
      </p:sp>
      <p:sp>
        <p:nvSpPr>
          <p:cNvPr id="7" name="!!!Do not delete this text object!!!!" hidden="1"/>
          <p:cNvSpPr txBox="1"/>
          <p:nvPr/>
        </p:nvSpPr>
        <p:spPr>
          <a:xfrm>
            <a:off x="9205546" y="92075"/>
            <a:ext cx="637995" cy="30778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300" b="1" kern="1200">
                <a:solidFill>
                  <a:schemeClr val="tx1"/>
                </a:solidFill>
                <a:latin typeface="Arial Narrow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300" b="1" kern="1200">
                <a:solidFill>
                  <a:schemeClr val="tx1"/>
                </a:solidFill>
                <a:latin typeface="Arial Narrow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300" b="1" kern="1200">
                <a:solidFill>
                  <a:schemeClr val="tx1"/>
                </a:solidFill>
                <a:latin typeface="Arial Narrow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300" b="1" kern="1200">
                <a:solidFill>
                  <a:schemeClr val="tx1"/>
                </a:solidFill>
                <a:latin typeface="Arial Narrow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300" b="1" kern="1200">
                <a:solidFill>
                  <a:schemeClr val="tx1"/>
                </a:solidFill>
                <a:latin typeface="Arial Narrow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300" b="1" kern="1200">
                <a:solidFill>
                  <a:schemeClr val="tx1"/>
                </a:solidFill>
                <a:latin typeface="Arial Narrow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300" b="1" kern="1200">
                <a:solidFill>
                  <a:schemeClr val="tx1"/>
                </a:solidFill>
                <a:latin typeface="Arial Narrow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300" b="1" kern="1200">
                <a:solidFill>
                  <a:schemeClr val="tx1"/>
                </a:solidFill>
                <a:latin typeface="Arial Narrow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300" b="1" kern="1200">
                <a:solidFill>
                  <a:schemeClr val="tx1"/>
                </a:solidFill>
                <a:latin typeface="Arial Narrow" charset="0"/>
                <a:ea typeface="+mn-ea"/>
                <a:cs typeface="+mn-cs"/>
              </a:defRPr>
            </a:lvl9pPr>
          </a:lstStyle>
          <a:p>
            <a:pPr>
              <a:buClr>
                <a:schemeClr val="tx1"/>
              </a:buClr>
              <a:buSzPct val="100000"/>
              <a:defRPr/>
            </a:pPr>
            <a:r>
              <a:rPr lang="en-US" sz="200" b="0" noProof="1" smtClean="0">
                <a:solidFill>
                  <a:schemeClr val="bg1">
                    <a:lumMod val="75000"/>
                  </a:schemeClr>
                </a:solidFill>
                <a:latin typeface="+mn-lt"/>
                <a:sym typeface="+mn-lt"/>
              </a:rPr>
              <a:t>A4_RBSC_PPT– 2013-10_v01 – do not delete this text object! </a:t>
            </a:r>
          </a:p>
        </p:txBody>
      </p:sp>
      <p:sp>
        <p:nvSpPr>
          <p:cNvPr id="8" name="Slide Number"/>
          <p:cNvSpPr txBox="1">
            <a:spLocks noChangeArrowheads="1"/>
          </p:cNvSpPr>
          <p:nvPr/>
        </p:nvSpPr>
        <p:spPr bwMode="auto">
          <a:xfrm>
            <a:off x="8663355" y="6710363"/>
            <a:ext cx="185948" cy="12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defRPr/>
            </a:pPr>
            <a:fld id="{57F74F95-5DBB-4AB7-BE67-C51B48FFA84C}" type="slidenum">
              <a:rPr altLang="pt-BR" sz="900" b="0" noProof="1">
                <a:solidFill>
                  <a:schemeClr val="tx2"/>
                </a:solidFill>
                <a:cs typeface="+mn-cs"/>
                <a:sym typeface="+mn-lt"/>
              </a:rPr>
              <a:pPr>
                <a:lnSpc>
                  <a:spcPct val="90000"/>
                </a:lnSpc>
                <a:defRPr/>
              </a:pPr>
              <a:t>‹nº›</a:t>
            </a:fld>
            <a:endParaRPr lang="pt-BR" altLang="pt-BR" sz="900" b="0" noProof="1">
              <a:solidFill>
                <a:schemeClr val="tx2"/>
              </a:solidFill>
              <a:cs typeface="+mn-cs"/>
              <a:sym typeface="+mn-lt"/>
            </a:endParaRPr>
          </a:p>
        </p:txBody>
      </p:sp>
      <p:sp>
        <p:nvSpPr>
          <p:cNvPr id="9" name="Slide Number Line"/>
          <p:cNvSpPr>
            <a:spLocks noChangeShapeType="1"/>
          </p:cNvSpPr>
          <p:nvPr/>
        </p:nvSpPr>
        <p:spPr bwMode="auto">
          <a:xfrm>
            <a:off x="8556381" y="6710364"/>
            <a:ext cx="0" cy="1238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0" hangingPunct="0">
              <a:defRPr/>
            </a:pPr>
            <a:endParaRPr lang="pt-BR" dirty="0">
              <a:cs typeface="+mn-cs"/>
            </a:endParaRPr>
          </a:p>
        </p:txBody>
      </p:sp>
      <p:sp>
        <p:nvSpPr>
          <p:cNvPr id="10" name="Source" hidden="1"/>
          <p:cNvSpPr txBox="1">
            <a:spLocks noChangeArrowheads="1"/>
          </p:cNvSpPr>
          <p:nvPr/>
        </p:nvSpPr>
        <p:spPr bwMode="auto">
          <a:xfrm>
            <a:off x="681404" y="6709539"/>
            <a:ext cx="429605" cy="1246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>
              <a:lnSpc>
                <a:spcPct val="90000"/>
              </a:lnSpc>
              <a:buSzPct val="100000"/>
              <a:defRPr/>
            </a:pPr>
            <a:r>
              <a:rPr lang="en-US" sz="900" b="0" dirty="0" smtClean="0">
                <a:cs typeface="+mn-cs"/>
                <a:sym typeface="+mn-lt"/>
              </a:rPr>
              <a:t>Source: ...</a:t>
            </a:r>
          </a:p>
        </p:txBody>
      </p:sp>
      <p:sp>
        <p:nvSpPr>
          <p:cNvPr id="11" name="Notes" hidden="1"/>
          <p:cNvSpPr txBox="1">
            <a:spLocks noChangeArrowheads="1"/>
          </p:cNvSpPr>
          <p:nvPr/>
        </p:nvSpPr>
        <p:spPr bwMode="auto">
          <a:xfrm>
            <a:off x="681404" y="6417876"/>
            <a:ext cx="208390" cy="1384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>
              <a:lnSpc>
                <a:spcPct val="90000"/>
              </a:lnSpc>
              <a:buSzPct val="100000"/>
              <a:defRPr/>
            </a:pPr>
            <a:r>
              <a:rPr lang="en-US" sz="1000" b="0" dirty="0" smtClean="0">
                <a:cs typeface="+mn-cs"/>
                <a:sym typeface="+mn-lt"/>
              </a:rPr>
              <a:t>1) ...</a:t>
            </a:r>
          </a:p>
        </p:txBody>
      </p:sp>
      <p:grpSp>
        <p:nvGrpSpPr>
          <p:cNvPr id="3" name="Legend" hidden="1"/>
          <p:cNvGrpSpPr>
            <a:grpSpLocks/>
          </p:cNvGrpSpPr>
          <p:nvPr/>
        </p:nvGrpSpPr>
        <p:grpSpPr bwMode="auto">
          <a:xfrm>
            <a:off x="681405" y="6196013"/>
            <a:ext cx="621741" cy="146050"/>
            <a:chOff x="738189" y="6195259"/>
            <a:chExt cx="673735" cy="146050"/>
          </a:xfrm>
        </p:grpSpPr>
        <p:sp>
          <p:nvSpPr>
            <p:cNvPr id="13" name="LegendIcon"/>
            <p:cNvSpPr/>
            <p:nvPr/>
          </p:nvSpPr>
          <p:spPr>
            <a:xfrm>
              <a:off x="738189" y="6195259"/>
              <a:ext cx="215958" cy="146050"/>
            </a:xfrm>
            <a:prstGeom prst="rect">
              <a:avLst/>
            </a:prstGeom>
            <a:noFill/>
            <a:ln w="9525" cap="flat" cmpd="sng" algn="ctr">
              <a:solidFill>
                <a:schemeClr val="accent3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 kern="0" dirty="0">
                <a:solidFill>
                  <a:srgbClr val="000000"/>
                </a:solidFill>
                <a:latin typeface="+mn-lt"/>
                <a:cs typeface="+mn-cs"/>
                <a:sym typeface="+mn-lt"/>
              </a:endParaRPr>
            </a:p>
          </p:txBody>
        </p:sp>
        <p:sp>
          <p:nvSpPr>
            <p:cNvPr id="14" name="LegendText"/>
            <p:cNvSpPr txBox="1">
              <a:spLocks noChangeArrowheads="1"/>
            </p:cNvSpPr>
            <p:nvPr/>
          </p:nvSpPr>
          <p:spPr bwMode="auto">
            <a:xfrm>
              <a:off x="1036720" y="6196846"/>
              <a:ext cx="375204" cy="13849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1300" b="1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1300" b="1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1300" b="1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1300" b="1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1300" b="1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 b="1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 b="1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 b="1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 b="1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>
                <a:lnSpc>
                  <a:spcPct val="90000"/>
                </a:lnSpc>
                <a:buClr>
                  <a:srgbClr val="000000"/>
                </a:buClr>
                <a:buSzPct val="100000"/>
                <a:defRPr/>
              </a:pPr>
              <a:r>
                <a:rPr lang="en-US" sz="1000" b="0" dirty="0" smtClean="0">
                  <a:solidFill>
                    <a:srgbClr val="000000"/>
                  </a:solidFill>
                  <a:cs typeface="+mn-cs"/>
                  <a:sym typeface="+mn-lt"/>
                </a:rPr>
                <a:t>Legend</a:t>
              </a:r>
            </a:p>
          </p:txBody>
        </p:sp>
      </p:grpSp>
      <p:sp>
        <p:nvSpPr>
          <p:cNvPr id="15" name="Formatted_text" hidden="1"/>
          <p:cNvSpPr txBox="1">
            <a:spLocks/>
          </p:cNvSpPr>
          <p:nvPr/>
        </p:nvSpPr>
        <p:spPr bwMode="auto">
          <a:xfrm>
            <a:off x="681404" y="2159001"/>
            <a:ext cx="1827334" cy="103822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163513" indent="-163513"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344488" indent="-166688"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498475" indent="-142875"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>
              <a:lnSpc>
                <a:spcPct val="90000"/>
              </a:lnSpc>
              <a:buClr>
                <a:schemeClr val="tx1"/>
              </a:buClr>
              <a:buSzPct val="100000"/>
              <a:defRPr/>
            </a:pPr>
            <a:r>
              <a:rPr lang="en-US" sz="1500" dirty="0" smtClean="0">
                <a:cs typeface="+mn-cs"/>
                <a:sym typeface="+mn-lt"/>
              </a:rPr>
              <a:t>15 Point Text: Level 0</a:t>
            </a:r>
            <a:endParaRPr lang="en-US" sz="1500" b="0" dirty="0" smtClean="0">
              <a:cs typeface="+mn-cs"/>
              <a:sym typeface="+mn-lt"/>
            </a:endParaRPr>
          </a:p>
          <a:p>
            <a:pPr lvl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 Narrow" panose="020B0606020202030204" pitchFamily="34" charset="0"/>
              <a:buChar char="&gt;"/>
              <a:defRPr/>
            </a:pPr>
            <a:r>
              <a:rPr lang="en-US" sz="1500" b="0" dirty="0" smtClean="0">
                <a:cs typeface="+mn-cs"/>
                <a:sym typeface="+mn-lt"/>
              </a:rPr>
              <a:t>Level 1</a:t>
            </a:r>
          </a:p>
          <a:p>
            <a:pPr lvl="2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100000"/>
              <a:buFont typeface="Arial Narrow" panose="020B0606020202030204" pitchFamily="34" charset="0"/>
              <a:buChar char="–"/>
              <a:defRPr/>
            </a:pPr>
            <a:r>
              <a:rPr lang="en-US" sz="1500" b="0" dirty="0" smtClean="0">
                <a:cs typeface="+mn-cs"/>
                <a:sym typeface="+mn-lt"/>
              </a:rPr>
              <a:t>Level 2</a:t>
            </a:r>
          </a:p>
          <a:p>
            <a:pPr lvl="3">
              <a:lnSpc>
                <a:spcPct val="90000"/>
              </a:lnSpc>
              <a:spcBef>
                <a:spcPts val="200"/>
              </a:spcBef>
              <a:buClr>
                <a:schemeClr val="tx1"/>
              </a:buClr>
              <a:buSzPct val="100000"/>
              <a:buFont typeface="Arial Narrow" panose="020B0606020202030204" pitchFamily="34" charset="0"/>
              <a:buChar char="-"/>
              <a:defRPr/>
            </a:pPr>
            <a:r>
              <a:rPr lang="en-US" sz="1500" b="0" dirty="0" smtClean="0">
                <a:cs typeface="+mn-cs"/>
                <a:sym typeface="+mn-lt"/>
              </a:rPr>
              <a:t>Level 3</a:t>
            </a:r>
          </a:p>
        </p:txBody>
      </p:sp>
      <p:sp>
        <p:nvSpPr>
          <p:cNvPr id="16" name="Subtitle" hidden="1"/>
          <p:cNvSpPr txBox="1">
            <a:spLocks/>
          </p:cNvSpPr>
          <p:nvPr/>
        </p:nvSpPr>
        <p:spPr bwMode="auto">
          <a:xfrm>
            <a:off x="681405" y="1709739"/>
            <a:ext cx="7879373" cy="30003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>
              <a:lnSpc>
                <a:spcPct val="90000"/>
              </a:lnSpc>
              <a:buClr>
                <a:schemeClr val="tx1"/>
              </a:buClr>
              <a:buSzPct val="100000"/>
              <a:defRPr/>
            </a:pPr>
            <a:r>
              <a:rPr lang="en-US" sz="2100" b="0" dirty="0" smtClean="0">
                <a:solidFill>
                  <a:schemeClr val="tx2"/>
                </a:solidFill>
                <a:cs typeface="+mn-cs"/>
                <a:sym typeface="+mn-lt"/>
              </a:rPr>
              <a:t>Subtitle</a:t>
            </a:r>
          </a:p>
        </p:txBody>
      </p:sp>
      <p:grpSp>
        <p:nvGrpSpPr>
          <p:cNvPr id="12" name="Drawing grid" hidden="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906000" cy="6858000"/>
          </a:xfrm>
        </p:grpSpPr>
        <p:cxnSp>
          <p:nvCxnSpPr>
            <p:cNvPr id="18" name="!!!Do not delete!!!" hidden="1"/>
            <p:cNvCxnSpPr/>
            <p:nvPr/>
          </p:nvCxnSpPr>
          <p:spPr>
            <a:xfrm>
              <a:off x="738188" y="0"/>
              <a:ext cx="0" cy="6858000"/>
            </a:xfrm>
            <a:prstGeom prst="line">
              <a:avLst/>
            </a:prstGeom>
            <a:ln w="3175" cap="sq">
              <a:solidFill>
                <a:schemeClr val="accent2">
                  <a:lumMod val="90000"/>
                </a:schemeClr>
              </a:solidFill>
              <a:prstDash val="sysDot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!!!Do not delete!!!" hidden="1"/>
            <p:cNvCxnSpPr/>
            <p:nvPr/>
          </p:nvCxnSpPr>
          <p:spPr>
            <a:xfrm>
              <a:off x="1084263" y="0"/>
              <a:ext cx="0" cy="720725"/>
            </a:xfrm>
            <a:prstGeom prst="line">
              <a:avLst/>
            </a:prstGeom>
            <a:ln w="3175" cap="sq">
              <a:solidFill>
                <a:schemeClr val="accent2">
                  <a:lumMod val="90000"/>
                </a:schemeClr>
              </a:solidFill>
              <a:prstDash val="sysDot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!!!Do not delete!!!" hidden="1"/>
            <p:cNvCxnSpPr/>
            <p:nvPr/>
          </p:nvCxnSpPr>
          <p:spPr>
            <a:xfrm>
              <a:off x="9271000" y="0"/>
              <a:ext cx="0" cy="6858000"/>
            </a:xfrm>
            <a:prstGeom prst="line">
              <a:avLst/>
            </a:prstGeom>
            <a:ln w="3175" cap="sq">
              <a:solidFill>
                <a:schemeClr val="accent2">
                  <a:lumMod val="90000"/>
                </a:schemeClr>
              </a:solidFill>
              <a:prstDash val="sysDot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!!!Do not delete!!!" hidden="1"/>
            <p:cNvCxnSpPr/>
            <p:nvPr/>
          </p:nvCxnSpPr>
          <p:spPr>
            <a:xfrm>
              <a:off x="0" y="220663"/>
              <a:ext cx="9906000" cy="0"/>
            </a:xfrm>
            <a:prstGeom prst="line">
              <a:avLst/>
            </a:prstGeom>
            <a:ln w="3175" cap="sq">
              <a:solidFill>
                <a:schemeClr val="accent2">
                  <a:lumMod val="90000"/>
                </a:schemeClr>
              </a:solidFill>
              <a:prstDash val="sysDot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!!!Do not delete!!!" hidden="1"/>
            <p:cNvCxnSpPr/>
            <p:nvPr/>
          </p:nvCxnSpPr>
          <p:spPr>
            <a:xfrm>
              <a:off x="0" y="495300"/>
              <a:ext cx="9906000" cy="0"/>
            </a:xfrm>
            <a:prstGeom prst="line">
              <a:avLst/>
            </a:prstGeom>
            <a:ln w="3175" cap="sq">
              <a:solidFill>
                <a:schemeClr val="accent2">
                  <a:lumMod val="90000"/>
                </a:schemeClr>
              </a:solidFill>
              <a:prstDash val="sysDot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!!!Do not delete!!!" hidden="1"/>
            <p:cNvCxnSpPr/>
            <p:nvPr/>
          </p:nvCxnSpPr>
          <p:spPr>
            <a:xfrm>
              <a:off x="0" y="720725"/>
              <a:ext cx="9906000" cy="0"/>
            </a:xfrm>
            <a:prstGeom prst="line">
              <a:avLst/>
            </a:prstGeom>
            <a:ln w="3175" cap="sq">
              <a:solidFill>
                <a:schemeClr val="accent2">
                  <a:lumMod val="90000"/>
                </a:schemeClr>
              </a:solidFill>
              <a:prstDash val="sysDot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!!!Do not delete!!!" hidden="1"/>
            <p:cNvCxnSpPr/>
            <p:nvPr/>
          </p:nvCxnSpPr>
          <p:spPr>
            <a:xfrm>
              <a:off x="0" y="6418263"/>
              <a:ext cx="9906000" cy="0"/>
            </a:xfrm>
            <a:prstGeom prst="line">
              <a:avLst/>
            </a:prstGeom>
            <a:ln w="3175" cap="sq">
              <a:solidFill>
                <a:schemeClr val="accent2">
                  <a:lumMod val="90000"/>
                </a:schemeClr>
              </a:solidFill>
              <a:prstDash val="sysDot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!!!Do not delete!!!" hidden="1"/>
            <p:cNvCxnSpPr/>
            <p:nvPr/>
          </p:nvCxnSpPr>
          <p:spPr>
            <a:xfrm>
              <a:off x="0" y="6708775"/>
              <a:ext cx="9906000" cy="0"/>
            </a:xfrm>
            <a:prstGeom prst="line">
              <a:avLst/>
            </a:prstGeom>
            <a:ln w="3175" cap="sq">
              <a:solidFill>
                <a:schemeClr val="accent2">
                  <a:lumMod val="90000"/>
                </a:schemeClr>
              </a:solidFill>
              <a:prstDash val="sysDot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!!!Do not delete!!!" hidden="1"/>
            <p:cNvCxnSpPr/>
            <p:nvPr/>
          </p:nvCxnSpPr>
          <p:spPr>
            <a:xfrm>
              <a:off x="0" y="1709738"/>
              <a:ext cx="9906000" cy="0"/>
            </a:xfrm>
            <a:prstGeom prst="line">
              <a:avLst/>
            </a:prstGeom>
            <a:ln w="3175" cap="sq">
              <a:solidFill>
                <a:schemeClr val="accent2">
                  <a:lumMod val="90000"/>
                </a:schemeClr>
              </a:solidFill>
              <a:prstDash val="sysDot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!!!Do not delete!!!" hidden="1"/>
            <p:cNvCxnSpPr/>
            <p:nvPr/>
          </p:nvCxnSpPr>
          <p:spPr>
            <a:xfrm>
              <a:off x="549275" y="2178050"/>
              <a:ext cx="8939213" cy="0"/>
            </a:xfrm>
            <a:prstGeom prst="line">
              <a:avLst/>
            </a:prstGeom>
            <a:ln w="3175" cap="sq">
              <a:solidFill>
                <a:schemeClr val="accent2"/>
              </a:solidFill>
              <a:prstDash val="sysDot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!!!Do not delete!!!" hidden="1"/>
            <p:cNvCxnSpPr>
              <a:cxnSpLocks/>
            </p:cNvCxnSpPr>
            <p:nvPr userDrawn="1"/>
          </p:nvCxnSpPr>
          <p:spPr>
            <a:xfrm>
              <a:off x="7867650" y="0"/>
              <a:ext cx="0" cy="719138"/>
            </a:xfrm>
            <a:prstGeom prst="line">
              <a:avLst/>
            </a:prstGeom>
            <a:ln w="3175" cap="sq">
              <a:solidFill>
                <a:schemeClr val="accent2">
                  <a:lumMod val="90000"/>
                </a:schemeClr>
              </a:solidFill>
              <a:prstDash val="sysDot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!!!Do not delete!!!" hidden="1"/>
            <p:cNvCxnSpPr>
              <a:cxnSpLocks/>
            </p:cNvCxnSpPr>
            <p:nvPr userDrawn="1"/>
          </p:nvCxnSpPr>
          <p:spPr>
            <a:xfrm>
              <a:off x="8277225" y="0"/>
              <a:ext cx="0" cy="719138"/>
            </a:xfrm>
            <a:prstGeom prst="line">
              <a:avLst/>
            </a:prstGeom>
            <a:ln w="3175" cap="sq">
              <a:solidFill>
                <a:schemeClr val="accent2">
                  <a:lumMod val="90000"/>
                </a:schemeClr>
              </a:solidFill>
              <a:prstDash val="sysDot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51"/>
          <p:cNvGrpSpPr>
            <a:grpSpLocks/>
          </p:cNvGrpSpPr>
          <p:nvPr userDrawn="1"/>
        </p:nvGrpSpPr>
        <p:grpSpPr bwMode="auto">
          <a:xfrm>
            <a:off x="7111268" y="125413"/>
            <a:ext cx="1473643" cy="513247"/>
            <a:chOff x="6185928" y="4121726"/>
            <a:chExt cx="3212385" cy="1032939"/>
          </a:xfrm>
        </p:grpSpPr>
        <p:pic>
          <p:nvPicPr>
            <p:cNvPr id="31" name="Imagem 3" descr="LOGOSEF.png"/>
            <p:cNvPicPr>
              <a:picLocks noChangeAspect="1"/>
            </p:cNvPicPr>
            <p:nvPr/>
          </p:nvPicPr>
          <p:blipFill>
            <a:blip r:embed="rId6" cstate="print"/>
            <a:srcRect b="8578"/>
            <a:stretch>
              <a:fillRect/>
            </a:stretch>
          </p:blipFill>
          <p:spPr bwMode="auto">
            <a:xfrm>
              <a:off x="8456599" y="4121726"/>
              <a:ext cx="941714" cy="10329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Imagem 4" descr="LOGO-GESTAO-SC.JPG"/>
            <p:cNvPicPr>
              <a:picLocks noChangeAspect="1"/>
            </p:cNvPicPr>
            <p:nvPr/>
          </p:nvPicPr>
          <p:blipFill>
            <a:blip r:embed="rId7" cstate="print"/>
            <a:srcRect l="10526" t="23869" r="10526" b="28986"/>
            <a:stretch>
              <a:fillRect/>
            </a:stretch>
          </p:blipFill>
          <p:spPr bwMode="auto">
            <a:xfrm>
              <a:off x="6185928" y="4139593"/>
              <a:ext cx="2136830" cy="942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3" name="Picture 210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72562" y="6110289"/>
            <a:ext cx="1614854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81231" y="1710000"/>
            <a:ext cx="7879374" cy="1394228"/>
          </a:xfrm>
        </p:spPr>
        <p:txBody>
          <a:bodyPr/>
          <a:lstStyle>
            <a:lvl1pPr>
              <a:defRPr>
                <a:latin typeface="+mn-lt"/>
                <a:sym typeface="+mn-lt"/>
              </a:defRPr>
            </a:lvl1pPr>
            <a:lvl2pPr>
              <a:defRPr>
                <a:latin typeface="+mn-lt"/>
                <a:sym typeface="+mn-lt"/>
              </a:defRPr>
            </a:lvl2pPr>
            <a:lvl3pPr>
              <a:defRPr>
                <a:latin typeface="+mn-lt"/>
                <a:sym typeface="+mn-lt"/>
              </a:defRPr>
            </a:lvl3pPr>
            <a:lvl4pPr>
              <a:defRPr>
                <a:latin typeface="+mn-lt"/>
                <a:sym typeface="+mn-lt"/>
              </a:defRPr>
            </a:lvl4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231" y="720001"/>
            <a:ext cx="7879374" cy="747897"/>
          </a:xfrm>
        </p:spPr>
        <p:txBody>
          <a:bodyPr/>
          <a:lstStyle>
            <a:lvl1pPr>
              <a:defRPr>
                <a:latin typeface="+mj-lt"/>
                <a:sym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5" name="Slide Number Placeholder" hidden="1"/>
          <p:cNvSpPr>
            <a:spLocks noGrp="1"/>
          </p:cNvSpPr>
          <p:nvPr>
            <p:ph type="sldNum" sz="quarter" idx="13"/>
          </p:nvPr>
        </p:nvSpPr>
        <p:spPr>
          <a:xfrm>
            <a:off x="9187452" y="179080"/>
            <a:ext cx="40076" cy="30778"/>
          </a:xfrm>
          <a:prstGeom prst="rect">
            <a:avLst/>
          </a:prstGeom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200" b="0">
                <a:solidFill>
                  <a:srgbClr val="BFBFBF"/>
                </a:solidFill>
                <a:cs typeface="+mn-cs"/>
                <a:sym typeface="+mn-lt"/>
              </a:defRPr>
            </a:lvl1pPr>
          </a:lstStyle>
          <a:p>
            <a:pPr>
              <a:defRPr/>
            </a:pPr>
            <a:fld id="{AF356F3F-7105-4B40-B359-D356933E278A}" type="slidenum">
              <a:rPr lang="en-US" altLang="pt-BR"/>
              <a:pPr>
                <a:defRPr/>
              </a:pPr>
              <a:t>‹nº›</a:t>
            </a:fld>
            <a:endParaRPr lang="en-US" altLang="pt-BR" dirty="0"/>
          </a:p>
        </p:txBody>
      </p:sp>
      <p:sp>
        <p:nvSpPr>
          <p:cNvPr id="36" name="Footer Placeholder" hidden="1"/>
          <p:cNvSpPr>
            <a:spLocks noGrp="1"/>
          </p:cNvSpPr>
          <p:nvPr>
            <p:ph type="ftr" sz="quarter" idx="14"/>
          </p:nvPr>
        </p:nvSpPr>
        <p:spPr>
          <a:xfrm>
            <a:off x="9205546" y="228601"/>
            <a:ext cx="65" cy="30778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defRPr lang="en-US" sz="200" b="0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E557A-3B75-4837-9D33-3E1C4C4167E3}" type="datetimeFigureOut">
              <a:rPr lang="pt-BR" smtClean="0"/>
              <a:pPr/>
              <a:t>29/10/2015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C506-1FD5-4555-8AE8-9AD861F2C93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E557A-3B75-4837-9D33-3E1C4C4167E3}" type="datetimeFigureOut">
              <a:rPr lang="pt-BR" smtClean="0"/>
              <a:pPr/>
              <a:t>29/10/2015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C506-1FD5-4555-8AE8-9AD861F2C93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E557A-3B75-4837-9D33-3E1C4C4167E3}" type="datetimeFigureOut">
              <a:rPr lang="pt-BR" smtClean="0"/>
              <a:pPr/>
              <a:t>29/10/2015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C506-1FD5-4555-8AE8-9AD861F2C93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E557A-3B75-4837-9D33-3E1C4C4167E3}" type="datetimeFigureOut">
              <a:rPr lang="pt-BR" smtClean="0"/>
              <a:pPr/>
              <a:t>29/10/2015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C506-1FD5-4555-8AE8-9AD861F2C93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E557A-3B75-4837-9D33-3E1C4C4167E3}" type="datetimeFigureOut">
              <a:rPr lang="pt-BR" smtClean="0"/>
              <a:pPr/>
              <a:t>29/10/2015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C506-1FD5-4555-8AE8-9AD861F2C93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E557A-3B75-4837-9D33-3E1C4C4167E3}" type="datetimeFigureOut">
              <a:rPr lang="pt-BR" smtClean="0"/>
              <a:pPr/>
              <a:t>29/10/2015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C506-1FD5-4555-8AE8-9AD861F2C93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E557A-3B75-4837-9D33-3E1C4C4167E3}" type="datetimeFigureOut">
              <a:rPr lang="pt-BR" smtClean="0"/>
              <a:pPr/>
              <a:t>29/10/2015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C506-1FD5-4555-8AE8-9AD861F2C93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E557A-3B75-4837-9D33-3E1C4C4167E3}" type="datetimeFigureOut">
              <a:rPr lang="pt-BR" smtClean="0"/>
              <a:pPr/>
              <a:t>29/10/2015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C506-1FD5-4555-8AE8-9AD861F2C93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to 6" hidden="1"/>
          <p:cNvGraphicFramePr>
            <a:graphicFrameLocks noChangeAspect="1"/>
          </p:cNvGraphicFramePr>
          <p:nvPr>
            <p:custDataLst>
              <p:tags r:id="rId15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1" name="Slide do think-cell" r:id="rId16" imgW="360" imgH="360" progId="TCLayout.ActiveDocument.1">
                  <p:embed/>
                </p:oleObj>
              </mc:Choice>
              <mc:Fallback>
                <p:oleObj name="Slide do think-cell" r:id="rId16" imgW="360" imgH="360" progId="TCLayout.ActiveDocument.1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E557A-3B75-4837-9D33-3E1C4C4167E3}" type="datetimeFigureOut">
              <a:rPr lang="pt-BR" smtClean="0"/>
              <a:pPr/>
              <a:t>29/10/2015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4C506-1FD5-4555-8AE8-9AD861F2C93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2.png"/><Relationship Id="rId2" Type="http://schemas.openxmlformats.org/officeDocument/2006/relationships/tags" Target="../tags/tag13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2.bin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3.png"/><Relationship Id="rId2" Type="http://schemas.openxmlformats.org/officeDocument/2006/relationships/tags" Target="../tags/tag14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3.bin"/><Relationship Id="rId4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4.png"/><Relationship Id="rId2" Type="http://schemas.openxmlformats.org/officeDocument/2006/relationships/tags" Target="../tags/tag15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4.bin"/><Relationship Id="rId4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6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5.bin"/><Relationship Id="rId4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6.png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7.png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7.bin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8.png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8.bin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9.png"/><Relationship Id="rId2" Type="http://schemas.openxmlformats.org/officeDocument/2006/relationships/tags" Target="../tags/tag10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9.bin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.emf"/><Relationship Id="rId2" Type="http://schemas.openxmlformats.org/officeDocument/2006/relationships/tags" Target="../tags/tag11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0.png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1.png"/><Relationship Id="rId2" Type="http://schemas.openxmlformats.org/officeDocument/2006/relationships/tags" Target="../tags/tag1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1.bin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466" y="1589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67" name="Slide do think-cell" r:id="rId5" imgW="360" imgH="360" progId="TCLayout.ActiveDocument.1">
                  <p:embed/>
                </p:oleObj>
              </mc:Choice>
              <mc:Fallback>
                <p:oleObj name="Slide do think-cell" r:id="rId5" imgW="360" imgH="360" progId="TCLayout.ActiveDocument.1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" y="1589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755576" y="963885"/>
            <a:ext cx="7272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Inserção de código de material na nota de empenho – RCM 218.</a:t>
            </a:r>
            <a:endParaRPr lang="pt-BR" sz="28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4572000" y="3284984"/>
            <a:ext cx="44279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Gerência de Estudos e Normatização Contábil</a:t>
            </a:r>
          </a:p>
          <a:p>
            <a:r>
              <a:rPr lang="pt-BR" dirty="0" smtClean="0"/>
              <a:t>Secretaria de Estado da Fazenda</a:t>
            </a:r>
          </a:p>
          <a:p>
            <a:r>
              <a:rPr lang="pt-BR" dirty="0" smtClean="0"/>
              <a:t>Governo de Santa Catarina</a:t>
            </a:r>
          </a:p>
          <a:p>
            <a:endParaRPr lang="pt-BR" dirty="0"/>
          </a:p>
          <a:p>
            <a:r>
              <a:rPr lang="pt-BR" dirty="0" smtClean="0"/>
              <a:t>48 3665-2755</a:t>
            </a:r>
          </a:p>
          <a:p>
            <a:r>
              <a:rPr lang="pt-BR" dirty="0" smtClean="0"/>
              <a:t>genoc@sefaz.sc.gov.br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508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466" y="1589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678" name="Slide do think-cell" r:id="rId5" imgW="360" imgH="360" progId="TCLayout.ActiveDocument.1">
                  <p:embed/>
                </p:oleObj>
              </mc:Choice>
              <mc:Fallback>
                <p:oleObj name="Slide do think-cell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" y="1589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755576" y="404664"/>
            <a:ext cx="7272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Como ficaram as telas do SIGEF com essa alteração?</a:t>
            </a:r>
            <a:endParaRPr lang="pt-BR" sz="2800" dirty="0"/>
          </a:p>
        </p:txBody>
      </p:sp>
      <p:pic>
        <p:nvPicPr>
          <p:cNvPr id="28467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1479004"/>
            <a:ext cx="7572375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190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466" y="1589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02" name="Slide do think-cell" r:id="rId5" imgW="360" imgH="360" progId="TCLayout.ActiveDocument.1">
                  <p:embed/>
                </p:oleObj>
              </mc:Choice>
              <mc:Fallback>
                <p:oleObj name="Slide do think-cell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" y="1589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755576" y="404664"/>
            <a:ext cx="7272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Como ficaram as telas do SIGEF com essa alteração?</a:t>
            </a:r>
            <a:endParaRPr lang="pt-BR" sz="2800" dirty="0"/>
          </a:p>
        </p:txBody>
      </p:sp>
      <p:grpSp>
        <p:nvGrpSpPr>
          <p:cNvPr id="4" name="Grupo 3"/>
          <p:cNvGrpSpPr/>
          <p:nvPr/>
        </p:nvGrpSpPr>
        <p:grpSpPr>
          <a:xfrm>
            <a:off x="346330" y="1196752"/>
            <a:ext cx="8091300" cy="5007446"/>
            <a:chOff x="346330" y="1301874"/>
            <a:chExt cx="8091300" cy="5007446"/>
          </a:xfrm>
        </p:grpSpPr>
        <p:pic>
          <p:nvPicPr>
            <p:cNvPr id="285698" name="Picture 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330" y="1301874"/>
              <a:ext cx="8091300" cy="5007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tângulo 2"/>
            <p:cNvSpPr/>
            <p:nvPr/>
          </p:nvSpPr>
          <p:spPr>
            <a:xfrm>
              <a:off x="2195736" y="2348880"/>
              <a:ext cx="2448272" cy="72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27251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466" y="1589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26" name="Slide do think-cell" r:id="rId5" imgW="360" imgH="360" progId="TCLayout.ActiveDocument.1">
                  <p:embed/>
                </p:oleObj>
              </mc:Choice>
              <mc:Fallback>
                <p:oleObj name="Slide do think-cell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" y="1589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755576" y="404664"/>
            <a:ext cx="7272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Como ficaram as telas do SIGEF com essa alteração?</a:t>
            </a:r>
            <a:endParaRPr lang="pt-BR" sz="2800" dirty="0"/>
          </a:p>
        </p:txBody>
      </p:sp>
      <p:grpSp>
        <p:nvGrpSpPr>
          <p:cNvPr id="5" name="Grupo 4"/>
          <p:cNvGrpSpPr/>
          <p:nvPr/>
        </p:nvGrpSpPr>
        <p:grpSpPr>
          <a:xfrm>
            <a:off x="406966" y="1511225"/>
            <a:ext cx="7832159" cy="4269438"/>
            <a:chOff x="406966" y="1511225"/>
            <a:chExt cx="7832159" cy="4269438"/>
          </a:xfrm>
        </p:grpSpPr>
        <p:pic>
          <p:nvPicPr>
            <p:cNvPr id="286722" name="Picture 2"/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0000"/>
            <a:stretch/>
          </p:blipFill>
          <p:spPr bwMode="auto">
            <a:xfrm>
              <a:off x="904875" y="1511225"/>
              <a:ext cx="7334250" cy="270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Seta para a direita 2"/>
            <p:cNvSpPr/>
            <p:nvPr/>
          </p:nvSpPr>
          <p:spPr>
            <a:xfrm rot="16200000">
              <a:off x="1079612" y="4041068"/>
              <a:ext cx="1224136" cy="72008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" name="CaixaDeTexto 3"/>
            <p:cNvSpPr txBox="1"/>
            <p:nvPr/>
          </p:nvSpPr>
          <p:spPr>
            <a:xfrm>
              <a:off x="406966" y="5134332"/>
              <a:ext cx="25202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pt-BR" b="1" i="1" dirty="0" smtClean="0">
                  <a:solidFill>
                    <a:srgbClr val="FF0000"/>
                  </a:solidFill>
                </a:rPr>
                <a:t>Código a ser utilizado pelo almoxarife.</a:t>
              </a:r>
              <a:endParaRPr lang="pt-BR" b="1" i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254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466" y="1589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55" name="Slide do think-cell" r:id="rId5" imgW="360" imgH="360" progId="TCLayout.ActiveDocument.1">
                  <p:embed/>
                </p:oleObj>
              </mc:Choice>
              <mc:Fallback>
                <p:oleObj name="Slide do think-cell" r:id="rId5" imgW="360" imgH="360" progId="TCLayout.ActiveDocument.1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" y="1589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6" name="Título 2"/>
          <p:cNvSpPr>
            <a:spLocks noGrp="1"/>
          </p:cNvSpPr>
          <p:nvPr>
            <p:ph type="title"/>
          </p:nvPr>
        </p:nvSpPr>
        <p:spPr>
          <a:xfrm>
            <a:off x="674994" y="2086734"/>
            <a:ext cx="7879374" cy="694194"/>
          </a:xfrm>
        </p:spPr>
        <p:txBody>
          <a:bodyPr anchor="ctr">
            <a:noAutofit/>
          </a:bodyPr>
          <a:lstStyle/>
          <a:p>
            <a:pPr algn="ctr"/>
            <a:r>
              <a:rPr lang="pt-BR" sz="2000" b="1" u="sng" dirty="0" smtClean="0"/>
              <a:t>Gerência de Estudos e Normatização Contábil</a:t>
            </a:r>
            <a:endParaRPr lang="pt-BR" sz="2000" b="1" dirty="0" smtClean="0">
              <a:solidFill>
                <a:srgbClr val="00B050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768932" y="3513782"/>
            <a:ext cx="76914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u="sng" dirty="0" smtClean="0"/>
              <a:t>genoc@sefaz.sc.gov.br</a:t>
            </a:r>
          </a:p>
          <a:p>
            <a:pPr algn="ctr"/>
            <a:endParaRPr lang="pt-BR" b="1" u="sng" dirty="0"/>
          </a:p>
          <a:p>
            <a:pPr algn="ctr"/>
            <a:r>
              <a:rPr lang="pt-BR" b="1" u="sng" dirty="0" smtClean="0"/>
              <a:t>48 3665-2755</a:t>
            </a:r>
          </a:p>
        </p:txBody>
      </p:sp>
    </p:spTree>
    <p:extLst>
      <p:ext uri="{BB962C8B-B14F-4D97-AF65-F5344CB8AC3E}">
        <p14:creationId xmlns:p14="http://schemas.microsoft.com/office/powerpoint/2010/main" val="231187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466" y="1589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482" name="Slide do think-cell" r:id="rId5" imgW="360" imgH="360" progId="TCLayout.ActiveDocument.1">
                  <p:embed/>
                </p:oleObj>
              </mc:Choice>
              <mc:Fallback>
                <p:oleObj name="Slide do think-cell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" y="1589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755576" y="404664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O que é?</a:t>
            </a:r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323528" y="1052736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Trata-se de melhoria no sistema, buscando facilitar a classificação do material pela unidade de almoxarifado.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755576" y="2185700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Como funcionará?</a:t>
            </a:r>
            <a:endParaRPr lang="pt-BR" sz="28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323528" y="3009146"/>
            <a:ext cx="79208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Quando o usuário estiver emitindo uma NE no SIGEF, por meio da funcionalidade Nota de Empenho, e a classificação da despesa for 339030, o SIGEF abrirá uma tela para seleção de códigos de materiais associados àquela classificação da despesa.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Essa correlação é feita com o NUC (gerenciado pela SEA)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Permitirá corrigir inconsistências na classificação, evitando retificações de classificação após a entrada de determinado item no almoxarifado</a:t>
            </a:r>
          </a:p>
        </p:txBody>
      </p:sp>
    </p:spTree>
    <p:extLst>
      <p:ext uri="{BB962C8B-B14F-4D97-AF65-F5344CB8AC3E}">
        <p14:creationId xmlns:p14="http://schemas.microsoft.com/office/powerpoint/2010/main" val="228620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466" y="1589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40" name="Slide do think-cell" r:id="rId5" imgW="360" imgH="360" progId="TCLayout.ActiveDocument.1">
                  <p:embed/>
                </p:oleObj>
              </mc:Choice>
              <mc:Fallback>
                <p:oleObj name="Slide do think-cell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" y="1589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755576" y="404664"/>
            <a:ext cx="7272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Qual o fluxo desejável para o perfeito funcionamento da melhoria implementada?</a:t>
            </a:r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323528" y="1484784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Sugere-se que as unidades adotem o seguinte fluxo, visando dar efetividade à medida ora proposta:</a:t>
            </a:r>
          </a:p>
        </p:txBody>
      </p:sp>
      <p:sp>
        <p:nvSpPr>
          <p:cNvPr id="3" name="Retângulo 2"/>
          <p:cNvSpPr/>
          <p:nvPr/>
        </p:nvSpPr>
        <p:spPr>
          <a:xfrm>
            <a:off x="505262" y="2144286"/>
            <a:ext cx="2448272" cy="1296144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dirty="0" smtClean="0"/>
              <a:t>Unidade de execução orçamentária emite o empenho da despesa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4355976" y="2132856"/>
            <a:ext cx="3816424" cy="1296144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dirty="0" smtClean="0"/>
              <a:t>Empenho é encaminhado para o almoxarifado (sugerimos encaminhamento eletrônico – e-mail, pasta compartilhada, entre outros)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539552" y="3584446"/>
            <a:ext cx="8280920" cy="2520280"/>
          </a:xfrm>
          <a:prstGeom prst="rect">
            <a:avLst/>
          </a:prstGeom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b="1" dirty="0" smtClean="0"/>
              <a:t>Quando do recebimento da nota fiscal, o almoxarife confere os itens entregues como de costume, inserindo-os no sistema de almoxarifado de acordo com a classificação de material apresentada na NE.</a:t>
            </a:r>
          </a:p>
          <a:p>
            <a:pPr algn="just"/>
            <a:endParaRPr lang="pt-BR" b="1" dirty="0"/>
          </a:p>
          <a:p>
            <a:pPr algn="just"/>
            <a:r>
              <a:rPr lang="pt-BR" b="1" dirty="0" smtClean="0"/>
              <a:t>OBS: caso considere que a classificação da NE não está de acordo, o almoxarife pode solicitar à unidade de execução orçamentária a correção da NE. Desse contato, poderá resultar: 1) alteração no código de material na NE; ou, 2) a constatação de que a classificação da NE está correta e será a utilizada para inserir o item no almoxarifado da unidade administrativa.</a:t>
            </a:r>
            <a:endParaRPr lang="pt-BR" b="1" dirty="0"/>
          </a:p>
        </p:txBody>
      </p:sp>
      <p:cxnSp>
        <p:nvCxnSpPr>
          <p:cNvPr id="10" name="Conector angulado 9"/>
          <p:cNvCxnSpPr>
            <a:stCxn id="3" idx="3"/>
            <a:endCxn id="8" idx="1"/>
          </p:cNvCxnSpPr>
          <p:nvPr/>
        </p:nvCxnSpPr>
        <p:spPr>
          <a:xfrm flipV="1">
            <a:off x="2953534" y="2780928"/>
            <a:ext cx="1402442" cy="1143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angulado 17"/>
          <p:cNvCxnSpPr>
            <a:stCxn id="8" idx="3"/>
            <a:endCxn id="9" idx="1"/>
          </p:cNvCxnSpPr>
          <p:nvPr/>
        </p:nvCxnSpPr>
        <p:spPr>
          <a:xfrm flipH="1">
            <a:off x="539552" y="2780928"/>
            <a:ext cx="7632848" cy="2063658"/>
          </a:xfrm>
          <a:prstGeom prst="bentConnector5">
            <a:avLst>
              <a:gd name="adj1" fmla="val -2995"/>
              <a:gd name="adj2" fmla="val 35170"/>
              <a:gd name="adj3" fmla="val 10299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51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466" y="1589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506" name="Slide do think-cell" r:id="rId5" imgW="360" imgH="360" progId="TCLayout.ActiveDocument.1">
                  <p:embed/>
                </p:oleObj>
              </mc:Choice>
              <mc:Fallback>
                <p:oleObj name="Slide do think-cell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" y="1589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755576" y="404664"/>
            <a:ext cx="7272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Como ficaram as telas do SIGEF com essa alteração?</a:t>
            </a:r>
            <a:endParaRPr lang="pt-BR" sz="2800" dirty="0"/>
          </a:p>
        </p:txBody>
      </p:sp>
      <p:pic>
        <p:nvPicPr>
          <p:cNvPr id="275498" name="Picture 4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1334988"/>
            <a:ext cx="7572375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1331640" y="5013176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Nesta tela, nenhuma alteração relativa ao código de material.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97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466" y="1589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562" name="Slide do think-cell" r:id="rId5" imgW="360" imgH="360" progId="TCLayout.ActiveDocument.1">
                  <p:embed/>
                </p:oleObj>
              </mc:Choice>
              <mc:Fallback>
                <p:oleObj name="Slide do think-cell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" y="1589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755576" y="404664"/>
            <a:ext cx="7272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Como ficaram as telas do SIGEF com essa alteração?</a:t>
            </a:r>
            <a:endParaRPr lang="pt-BR" sz="2800" dirty="0"/>
          </a:p>
        </p:txBody>
      </p:sp>
      <p:pic>
        <p:nvPicPr>
          <p:cNvPr id="279556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978" y="1358771"/>
            <a:ext cx="7797462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lipse 2"/>
          <p:cNvSpPr/>
          <p:nvPr/>
        </p:nvSpPr>
        <p:spPr>
          <a:xfrm>
            <a:off x="6337910" y="3201546"/>
            <a:ext cx="720080" cy="21602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030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466" y="1589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584" name="Slide do think-cell" r:id="rId5" imgW="360" imgH="360" progId="TCLayout.ActiveDocument.1">
                  <p:embed/>
                </p:oleObj>
              </mc:Choice>
              <mc:Fallback>
                <p:oleObj name="Slide do think-cell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" y="1589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755576" y="404664"/>
            <a:ext cx="7272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Como ficaram as telas do SIGEF com essa alteração?</a:t>
            </a:r>
            <a:endParaRPr lang="pt-BR" sz="2800" dirty="0"/>
          </a:p>
        </p:txBody>
      </p:sp>
      <p:pic>
        <p:nvPicPr>
          <p:cNvPr id="280579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1085850"/>
            <a:ext cx="7572375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lipse 6"/>
          <p:cNvSpPr/>
          <p:nvPr/>
        </p:nvSpPr>
        <p:spPr>
          <a:xfrm>
            <a:off x="4105662" y="1772816"/>
            <a:ext cx="720080" cy="21602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7584738" y="1942934"/>
            <a:ext cx="720080" cy="21602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599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466" y="1589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07" name="Slide do think-cell" r:id="rId5" imgW="360" imgH="360" progId="TCLayout.ActiveDocument.1">
                  <p:embed/>
                </p:oleObj>
              </mc:Choice>
              <mc:Fallback>
                <p:oleObj name="Slide do think-cell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" y="1589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755576" y="404664"/>
            <a:ext cx="7272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Como ficaram as telas do SIGEF com essa alteração?</a:t>
            </a:r>
            <a:endParaRPr lang="pt-BR" sz="2800" dirty="0"/>
          </a:p>
        </p:txBody>
      </p:sp>
      <p:pic>
        <p:nvPicPr>
          <p:cNvPr id="28160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418" y="1628800"/>
            <a:ext cx="52387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1403648" y="4797152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i="1" dirty="0" smtClean="0">
                <a:solidFill>
                  <a:srgbClr val="FF0000"/>
                </a:solidFill>
              </a:rPr>
              <a:t>Esta foi a alteração promovida na funcionalidade, relativa à codificação do material de consumo.</a:t>
            </a:r>
            <a:endParaRPr lang="pt-BR" b="1" i="1" dirty="0">
              <a:solidFill>
                <a:srgbClr val="FF0000"/>
              </a:solidFill>
            </a:endParaRPr>
          </a:p>
        </p:txBody>
      </p:sp>
      <p:sp>
        <p:nvSpPr>
          <p:cNvPr id="4" name="Elipse 3"/>
          <p:cNvSpPr/>
          <p:nvPr/>
        </p:nvSpPr>
        <p:spPr>
          <a:xfrm>
            <a:off x="4211960" y="2492896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911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6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358771"/>
            <a:ext cx="4000500" cy="430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8914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466" y="1589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631" name="Slide do think-cell" r:id="rId6" imgW="360" imgH="360" progId="TCLayout.ActiveDocument.1">
                  <p:embed/>
                </p:oleObj>
              </mc:Choice>
              <mc:Fallback>
                <p:oleObj name="Slide do think-cell" r:id="rId6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" y="1589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755576" y="404664"/>
            <a:ext cx="7272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Como ficaram as telas do SIGEF com essa alteração?</a:t>
            </a:r>
            <a:endParaRPr lang="pt-BR" sz="2800" dirty="0"/>
          </a:p>
        </p:txBody>
      </p:sp>
      <p:sp>
        <p:nvSpPr>
          <p:cNvPr id="3" name="Texto explicativo em seta para baixo 2"/>
          <p:cNvSpPr/>
          <p:nvPr/>
        </p:nvSpPr>
        <p:spPr>
          <a:xfrm>
            <a:off x="2582064" y="1901974"/>
            <a:ext cx="2736304" cy="2952328"/>
          </a:xfrm>
          <a:prstGeom prst="downArrowCallout">
            <a:avLst>
              <a:gd name="adj1" fmla="val 6620"/>
              <a:gd name="adj2" fmla="val 8709"/>
              <a:gd name="adj3" fmla="val 13304"/>
              <a:gd name="adj4" fmla="val 8066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1985372" y="4823440"/>
            <a:ext cx="38107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i="1" dirty="0" smtClean="0">
                <a:solidFill>
                  <a:srgbClr val="FF0000"/>
                </a:solidFill>
              </a:rPr>
              <a:t>Digite o código do material (se souber de cor) ou pelo menos 3 letras do nome do material e clique em confirmar.</a:t>
            </a:r>
            <a:endParaRPr lang="pt-BR" sz="1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56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466" y="1589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655" name="Slide do think-cell" r:id="rId5" imgW="360" imgH="360" progId="TCLayout.ActiveDocument.1">
                  <p:embed/>
                </p:oleObj>
              </mc:Choice>
              <mc:Fallback>
                <p:oleObj name="Slide do think-cell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" y="1589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755576" y="404664"/>
            <a:ext cx="7272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Como ficaram as telas do SIGEF com essa alteração?</a:t>
            </a:r>
            <a:endParaRPr lang="pt-BR" sz="2800" dirty="0"/>
          </a:p>
        </p:txBody>
      </p:sp>
      <p:pic>
        <p:nvPicPr>
          <p:cNvPr id="28365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358771"/>
            <a:ext cx="52387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lipse 2"/>
          <p:cNvSpPr/>
          <p:nvPr/>
        </p:nvSpPr>
        <p:spPr>
          <a:xfrm>
            <a:off x="6012160" y="3872478"/>
            <a:ext cx="720080" cy="21602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322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2727</TotalTime>
  <Words>461</Words>
  <Application>Microsoft Office PowerPoint</Application>
  <PresentationFormat>Apresentação na tela (4:3)</PresentationFormat>
  <Paragraphs>52</Paragraphs>
  <Slides>13</Slides>
  <Notes>13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5" baseType="lpstr">
      <vt:lpstr>Tema do Office</vt:lpstr>
      <vt:lpstr>Slide do think-cell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Gerência de Estudos e Normatização Contábil</vt:lpstr>
    </vt:vector>
  </TitlesOfParts>
  <Company>Secretaria de Estado da Fazenda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Atividades desenvolvidas 1º semestre 2015</dc:title>
  <dc:creator>Mário Wendhausen Gentil</dc:creator>
  <cp:lastModifiedBy>Flávio George Rocha</cp:lastModifiedBy>
  <cp:revision>277</cp:revision>
  <dcterms:created xsi:type="dcterms:W3CDTF">2015-08-18T17:06:46Z</dcterms:created>
  <dcterms:modified xsi:type="dcterms:W3CDTF">2015-10-29T15:52:08Z</dcterms:modified>
</cp:coreProperties>
</file>